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944" y="-324"/>
      </p:cViewPr>
      <p:guideLst>
        <p:guide orient="horz" pos="2256"/>
        <p:guide pos="5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108A6-554E-4194-B5D6-2CCD8B0FC40D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395A0-1264-4D25-9F7B-DE4A46444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97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395A0-1264-4D25-9F7B-DE4A464447F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395A0-1264-4D25-9F7B-DE4A464447F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dirty="0" smtClean="0"/>
              <a:t>Uredite stil podnaslova matrice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303B-CFC8-44D4-AA8B-AA91405C9669}" type="datetimeFigureOut">
              <a:rPr lang="hr-HR" smtClean="0"/>
              <a:pPr/>
              <a:t>1.10.2014.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9D0A-CE71-4B21-9370-D523130CBB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391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303B-CFC8-44D4-AA8B-AA91405C9669}" type="datetimeFigureOut">
              <a:rPr lang="hr-HR" smtClean="0"/>
              <a:pPr/>
              <a:t>1.10.2014.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9D0A-CE71-4B21-9370-D523130CBB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001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303B-CFC8-44D4-AA8B-AA91405C9669}" type="datetimeFigureOut">
              <a:rPr lang="hr-HR" smtClean="0"/>
              <a:pPr/>
              <a:t>1.10.2014.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9D0A-CE71-4B21-9370-D523130CBB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561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303B-CFC8-44D4-AA8B-AA91405C9669}" type="datetimeFigureOut">
              <a:rPr lang="hr-HR" smtClean="0"/>
              <a:pPr/>
              <a:t>1.10.2014.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9D0A-CE71-4B21-9370-D523130CBB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732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303B-CFC8-44D4-AA8B-AA91405C9669}" type="datetimeFigureOut">
              <a:rPr lang="hr-HR" smtClean="0"/>
              <a:pPr/>
              <a:t>1.10.2014.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9D0A-CE71-4B21-9370-D523130CBB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49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303B-CFC8-44D4-AA8B-AA91405C9669}" type="datetimeFigureOut">
              <a:rPr lang="hr-HR" smtClean="0"/>
              <a:pPr/>
              <a:t>1.10.2014.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9D0A-CE71-4B21-9370-D523130CBB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547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303B-CFC8-44D4-AA8B-AA91405C9669}" type="datetimeFigureOut">
              <a:rPr lang="hr-HR" smtClean="0"/>
              <a:pPr/>
              <a:t>1.10.2014.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9D0A-CE71-4B21-9370-D523130CBB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866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303B-CFC8-44D4-AA8B-AA91405C9669}" type="datetimeFigureOut">
              <a:rPr lang="hr-HR" smtClean="0"/>
              <a:pPr/>
              <a:t>1.10.2014.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9D0A-CE71-4B21-9370-D523130CBB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2522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303B-CFC8-44D4-AA8B-AA91405C9669}" type="datetimeFigureOut">
              <a:rPr lang="hr-HR" smtClean="0"/>
              <a:pPr/>
              <a:t>1.10.2014.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9D0A-CE71-4B21-9370-D523130CBB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109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303B-CFC8-44D4-AA8B-AA91405C9669}" type="datetimeFigureOut">
              <a:rPr lang="hr-HR" smtClean="0"/>
              <a:pPr/>
              <a:t>1.10.2014.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9D0A-CE71-4B21-9370-D523130CBB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944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303B-CFC8-44D4-AA8B-AA91405C9669}" type="datetimeFigureOut">
              <a:rPr lang="hr-HR" smtClean="0"/>
              <a:pPr/>
              <a:t>1.10.2014.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9D0A-CE71-4B21-9370-D523130CBB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412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E303B-CFC8-44D4-AA8B-AA91405C9669}" type="datetimeFigureOut">
              <a:rPr lang="hr-HR" smtClean="0"/>
              <a:pPr/>
              <a:t>1.10.2014.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19D0A-CE71-4B21-9370-D523130CBB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341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7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75" y="1737790"/>
            <a:ext cx="6878049" cy="2786585"/>
          </a:xfrm>
          <a:prstGeom prst="rect">
            <a:avLst/>
          </a:prstGeom>
        </p:spPr>
      </p:pic>
      <p:grpSp>
        <p:nvGrpSpPr>
          <p:cNvPr id="3" name="Grupa 2"/>
          <p:cNvGrpSpPr/>
          <p:nvPr/>
        </p:nvGrpSpPr>
        <p:grpSpPr>
          <a:xfrm>
            <a:off x="4018171" y="4176898"/>
            <a:ext cx="4038600" cy="1305188"/>
            <a:chOff x="3999121" y="4195948"/>
            <a:chExt cx="4038600" cy="1305188"/>
          </a:xfrm>
        </p:grpSpPr>
        <p:sp>
          <p:nvSpPr>
            <p:cNvPr id="6" name="TekstniOkvir 5"/>
            <p:cNvSpPr txBox="1"/>
            <p:nvPr/>
          </p:nvSpPr>
          <p:spPr>
            <a:xfrm>
              <a:off x="3999121" y="4239515"/>
              <a:ext cx="4038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DAS GRÜNE HERZ KROATIENS</a:t>
              </a:r>
              <a:endParaRPr lang="hr-HR" sz="2400" b="1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TekstniOkvir 6"/>
            <p:cNvSpPr txBox="1"/>
            <p:nvPr/>
          </p:nvSpPr>
          <p:spPr>
            <a:xfrm>
              <a:off x="3999121" y="4800600"/>
              <a:ext cx="403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hr-HR" sz="1600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kstniOkvir 7"/>
            <p:cNvSpPr txBox="1"/>
            <p:nvPr/>
          </p:nvSpPr>
          <p:spPr>
            <a:xfrm>
              <a:off x="3999121" y="5239526"/>
              <a:ext cx="4038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Graz, 2014.</a:t>
              </a:r>
              <a:endParaRPr lang="hr-HR" sz="1100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4" name="Ravni poveznik 13"/>
            <p:cNvCxnSpPr/>
            <p:nvPr/>
          </p:nvCxnSpPr>
          <p:spPr>
            <a:xfrm>
              <a:off x="4095750" y="4195948"/>
              <a:ext cx="1009650" cy="0"/>
            </a:xfrm>
            <a:prstGeom prst="line">
              <a:avLst/>
            </a:prstGeom>
            <a:ln w="12700">
              <a:solidFill>
                <a:srgbClr val="F29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vni poveznik 14"/>
            <p:cNvCxnSpPr/>
            <p:nvPr/>
          </p:nvCxnSpPr>
          <p:spPr>
            <a:xfrm>
              <a:off x="4095750" y="4764466"/>
              <a:ext cx="1009650" cy="0"/>
            </a:xfrm>
            <a:prstGeom prst="line">
              <a:avLst/>
            </a:prstGeom>
            <a:ln w="12700">
              <a:solidFill>
                <a:srgbClr val="F29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vni poveznik 15"/>
            <p:cNvCxnSpPr/>
            <p:nvPr/>
          </p:nvCxnSpPr>
          <p:spPr>
            <a:xfrm>
              <a:off x="4095750" y="5191125"/>
              <a:ext cx="1009650" cy="0"/>
            </a:xfrm>
            <a:prstGeom prst="line">
              <a:avLst/>
            </a:prstGeom>
            <a:ln w="12700">
              <a:solidFill>
                <a:srgbClr val="F29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4010025" y="4777859"/>
            <a:ext cx="3802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Bunte und abenteuerliche Landschaft</a:t>
            </a:r>
            <a:endParaRPr lang="en-US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7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499" y="360000"/>
            <a:ext cx="2323171" cy="942073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838200" y="18288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noProof="1" smtClean="0">
                <a:solidFill>
                  <a:srgbClr val="F29222"/>
                </a:solidFill>
              </a:rPr>
              <a:t>Das Gastronomieangebot wird von folgenden historischen Fakten  beeinflusst:</a:t>
            </a:r>
            <a:endParaRPr lang="de-DE" sz="2400" b="1" noProof="1">
              <a:solidFill>
                <a:srgbClr val="F29222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838200" y="2635984"/>
            <a:ext cx="754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endParaRPr lang="de-DE" sz="16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400"/>
              </a:lnSpc>
              <a:buFont typeface="Arial" pitchFamily="34" charset="0"/>
              <a:buChar char="•"/>
            </a:pPr>
            <a:r>
              <a:rPr lang="de-DE" sz="16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Alte Handelswege, die deise Region SEIT DER ANTIKE mit dem Meer verbanden (der Austausch von Nahrungsmitteln wurde gefördert)</a:t>
            </a:r>
          </a:p>
          <a:p>
            <a:pPr>
              <a:lnSpc>
                <a:spcPts val="2400"/>
              </a:lnSpc>
            </a:pPr>
            <a:endParaRPr lang="de-DE" sz="16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400"/>
              </a:lnSpc>
              <a:buFont typeface="Arial" pitchFamily="34" charset="0"/>
              <a:buChar char="•"/>
            </a:pPr>
            <a:r>
              <a:rPr lang="de-DE" sz="16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Die 4 Flüsse, die in einander einfliessen</a:t>
            </a:r>
          </a:p>
          <a:p>
            <a:pPr>
              <a:lnSpc>
                <a:spcPts val="2400"/>
              </a:lnSpc>
            </a:pPr>
            <a:endParaRPr lang="de-DE" sz="16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400"/>
              </a:lnSpc>
              <a:buFont typeface="Arial" pitchFamily="34" charset="0"/>
              <a:buChar char="•"/>
            </a:pPr>
            <a:r>
              <a:rPr lang="de-DE" sz="16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Die Region Karlovac als Schnittpunkt vom Osten unde Westen (aus det Zeit des Osmanischen Reichs und der Österreichisch-Ungarischen Monarchie) </a:t>
            </a:r>
          </a:p>
          <a:p>
            <a:pPr>
              <a:lnSpc>
                <a:spcPts val="2400"/>
              </a:lnSpc>
            </a:pPr>
            <a:endParaRPr lang="de-DE" sz="16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8" name="Ravni poveznik 17"/>
          <p:cNvCxnSpPr/>
          <p:nvPr/>
        </p:nvCxnSpPr>
        <p:spPr>
          <a:xfrm>
            <a:off x="914400" y="2848439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/>
          <p:cNvCxnSpPr/>
          <p:nvPr/>
        </p:nvCxnSpPr>
        <p:spPr>
          <a:xfrm>
            <a:off x="904875" y="5457825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77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499" y="360000"/>
            <a:ext cx="2323171" cy="942073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838200" y="18288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noProof="1" smtClean="0">
                <a:solidFill>
                  <a:srgbClr val="F29222"/>
                </a:solidFill>
              </a:rPr>
              <a:t>Autochtone Gerichte:</a:t>
            </a:r>
            <a:endParaRPr lang="de-DE" sz="2400" b="1" noProof="1">
              <a:solidFill>
                <a:srgbClr val="F29222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838200" y="2635984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endParaRPr lang="de-DE" sz="16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400"/>
              </a:lnSpc>
            </a:pPr>
            <a:endParaRPr lang="de-DE" sz="16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400"/>
              </a:lnSpc>
            </a:pPr>
            <a:endParaRPr lang="de-DE" sz="16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400"/>
              </a:lnSpc>
            </a:pPr>
            <a:endParaRPr lang="de-DE" sz="16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8" name="Ravni poveznik 17"/>
          <p:cNvCxnSpPr/>
          <p:nvPr/>
        </p:nvCxnSpPr>
        <p:spPr>
          <a:xfrm>
            <a:off x="885825" y="2591264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/>
          <p:cNvCxnSpPr/>
          <p:nvPr/>
        </p:nvCxnSpPr>
        <p:spPr>
          <a:xfrm>
            <a:off x="895350" y="4657725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14399" y="2800350"/>
            <a:ext cx="6696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Auf lokal vorhandene Nahrungsmittel basiert:</a:t>
            </a:r>
          </a:p>
          <a:p>
            <a:endParaRPr lang="de-D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FISCH</a:t>
            </a:r>
          </a:p>
          <a:p>
            <a:pPr>
              <a:buFont typeface="Courier New" pitchFamily="49" charset="0"/>
              <a:buChar char="o"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HAARWILD</a:t>
            </a:r>
          </a:p>
          <a:p>
            <a:pPr>
              <a:buFont typeface="Courier New" pitchFamily="49" charset="0"/>
              <a:buChar char="o"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PILZE (UND ANDERE AUTOCHTONE WALDFRÜCHTE)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11" descr="DSC_9062.JPG"/>
          <p:cNvPicPr>
            <a:picLocks noChangeAspect="1"/>
          </p:cNvPicPr>
          <p:nvPr/>
        </p:nvPicPr>
        <p:blipFill>
          <a:blip r:embed="rId4" cstate="print"/>
          <a:srcRect l="8239" t="10539"/>
          <a:stretch>
            <a:fillRect/>
          </a:stretch>
        </p:blipFill>
        <p:spPr>
          <a:xfrm>
            <a:off x="6457950" y="2743200"/>
            <a:ext cx="2686050" cy="1743075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46877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50"/>
            <a:ext cx="9144000" cy="7029450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885824" y="2759807"/>
            <a:ext cx="58197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endParaRPr lang="de-DE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400"/>
              </a:lnSpc>
            </a:pPr>
            <a:r>
              <a:rPr lang="de-DE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Auf Tradition basiert:</a:t>
            </a:r>
          </a:p>
          <a:p>
            <a:pPr>
              <a:lnSpc>
                <a:spcPts val="2400"/>
              </a:lnSpc>
              <a:buFontTx/>
              <a:buChar char="-"/>
            </a:pPr>
            <a:r>
              <a:rPr lang="de-DE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TRADITIONELLE KÄSEN (Weg des Käses – Mini-Käsereien)</a:t>
            </a:r>
          </a:p>
          <a:p>
            <a:pPr>
              <a:lnSpc>
                <a:spcPts val="2400"/>
              </a:lnSpc>
              <a:buFontTx/>
              <a:buChar char="-"/>
            </a:pPr>
            <a:r>
              <a:rPr lang="de-DE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TRADITION DER WEINERZEUGUNG (schrifliche Quellen stammen aus dem Jahr 1550 – Weinstraßen)</a:t>
            </a:r>
          </a:p>
          <a:p>
            <a:pPr>
              <a:lnSpc>
                <a:spcPts val="2400"/>
              </a:lnSpc>
              <a:buFontTx/>
              <a:buChar char="-"/>
            </a:pPr>
            <a:r>
              <a:rPr lang="de-DE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HONIG UND ANDERE BIENENPRODUKTE (Imkervereine)</a:t>
            </a:r>
          </a:p>
          <a:p>
            <a:pPr>
              <a:lnSpc>
                <a:spcPts val="2400"/>
              </a:lnSpc>
              <a:buFontTx/>
              <a:buChar char="-"/>
            </a:pPr>
            <a:r>
              <a:rPr lang="de-DE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SAUERKRAUT (aus Ogulin)</a:t>
            </a:r>
          </a:p>
          <a:p>
            <a:pPr>
              <a:lnSpc>
                <a:spcPts val="2400"/>
              </a:lnSpc>
              <a:buFontTx/>
              <a:buChar char="-"/>
            </a:pPr>
            <a:r>
              <a:rPr lang="de-DE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BIER (Brauerei Karlovac seit 1854)</a:t>
            </a:r>
            <a:endParaRPr lang="de-DE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8" name="Ravni poveznik 17"/>
          <p:cNvCxnSpPr/>
          <p:nvPr/>
        </p:nvCxnSpPr>
        <p:spPr>
          <a:xfrm>
            <a:off x="895350" y="2848439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/>
          <p:cNvCxnSpPr/>
          <p:nvPr/>
        </p:nvCxnSpPr>
        <p:spPr>
          <a:xfrm>
            <a:off x="876300" y="5419725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5"/>
          <p:cNvSpPr>
            <a:spLocks/>
          </p:cNvSpPr>
          <p:nvPr/>
        </p:nvSpPr>
        <p:spPr bwMode="auto">
          <a:xfrm>
            <a:off x="5581650" y="2943225"/>
            <a:ext cx="3562350" cy="3914774"/>
          </a:xfrm>
          <a:custGeom>
            <a:avLst/>
            <a:gdLst>
              <a:gd name="T0" fmla="*/ 1247 w 1247"/>
              <a:gd name="T1" fmla="*/ 0 h 1247"/>
              <a:gd name="T2" fmla="*/ 0 w 1247"/>
              <a:gd name="T3" fmla="*/ 1247 h 1247"/>
              <a:gd name="T4" fmla="*/ 1247 w 1247"/>
              <a:gd name="T5" fmla="*/ 1247 h 1247"/>
              <a:gd name="T6" fmla="*/ 1247 w 1247"/>
              <a:gd name="T7" fmla="*/ 0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7" h="1247">
                <a:moveTo>
                  <a:pt x="1247" y="0"/>
                </a:moveTo>
                <a:cubicBezTo>
                  <a:pt x="558" y="0"/>
                  <a:pt x="0" y="558"/>
                  <a:pt x="0" y="1247"/>
                </a:cubicBezTo>
                <a:cubicBezTo>
                  <a:pt x="1247" y="1247"/>
                  <a:pt x="1247" y="1247"/>
                  <a:pt x="1247" y="1247"/>
                </a:cubicBezTo>
                <a:lnTo>
                  <a:pt x="1247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 l="-2000" t="-36000" r="-50000" b="-47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499" y="360000"/>
            <a:ext cx="2323171" cy="9420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2005" y="1952624"/>
            <a:ext cx="40986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noProof="1" smtClean="0">
                <a:solidFill>
                  <a:srgbClr val="F29222"/>
                </a:solidFill>
              </a:rPr>
              <a:t>Autochtone Gerichte:</a:t>
            </a:r>
            <a:endParaRPr lang="de-DE" sz="2800" b="1" noProof="1">
              <a:solidFill>
                <a:srgbClr val="F292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838200" y="18288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</a:rPr>
              <a:t>REICHES KULTURERBE DER DESTINATION</a:t>
            </a:r>
            <a:endParaRPr lang="hr-HR" sz="2800" b="1" dirty="0">
              <a:solidFill>
                <a:schemeClr val="accent6"/>
              </a:solidFill>
            </a:endParaRPr>
          </a:p>
        </p:txBody>
      </p:sp>
      <p:cxnSp>
        <p:nvCxnSpPr>
          <p:cNvPr id="18" name="Ravni poveznik 17"/>
          <p:cNvCxnSpPr/>
          <p:nvPr/>
        </p:nvCxnSpPr>
        <p:spPr>
          <a:xfrm>
            <a:off x="914400" y="2476964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499" y="626700"/>
            <a:ext cx="2323171" cy="9420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24500" y="2743200"/>
            <a:ext cx="30384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Karlovac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Renaissancestadtkern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dirty="0"/>
          </a:p>
        </p:txBody>
      </p:sp>
      <p:pic>
        <p:nvPicPr>
          <p:cNvPr id="11" name="Picture 10" descr="Karlova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50" y="2733675"/>
            <a:ext cx="4552950" cy="3414714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0"/>
            <a:ext cx="9144000" cy="6858001"/>
            <a:chOff x="0" y="238125"/>
            <a:chExt cx="9144000" cy="6858001"/>
          </a:xfrm>
        </p:grpSpPr>
        <p:pic>
          <p:nvPicPr>
            <p:cNvPr id="14" name="Slika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38125"/>
              <a:ext cx="9144000" cy="6858000"/>
            </a:xfrm>
            <a:prstGeom prst="rect">
              <a:avLst/>
            </a:prstGeom>
          </p:spPr>
        </p:pic>
        <p:sp>
          <p:nvSpPr>
            <p:cNvPr id="6" name="TekstniOkvir 5"/>
            <p:cNvSpPr txBox="1"/>
            <p:nvPr/>
          </p:nvSpPr>
          <p:spPr>
            <a:xfrm>
              <a:off x="838200" y="1828800"/>
              <a:ext cx="6781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b="1" noProof="1" smtClean="0">
                  <a:solidFill>
                    <a:schemeClr val="accent6"/>
                  </a:solidFill>
                </a:rPr>
                <a:t>REICHES KULTURERBE DER DESTINATION</a:t>
              </a:r>
              <a:endParaRPr lang="de-DE" sz="2800" b="1" noProof="1">
                <a:solidFill>
                  <a:schemeClr val="accent6"/>
                </a:solidFill>
              </a:endParaRPr>
            </a:p>
          </p:txBody>
        </p:sp>
        <p:cxnSp>
          <p:nvCxnSpPr>
            <p:cNvPr id="18" name="Ravni poveznik 17"/>
            <p:cNvCxnSpPr/>
            <p:nvPr/>
          </p:nvCxnSpPr>
          <p:spPr>
            <a:xfrm>
              <a:off x="914400" y="2476964"/>
              <a:ext cx="1009650" cy="0"/>
            </a:xfrm>
            <a:prstGeom prst="line">
              <a:avLst/>
            </a:prstGeom>
            <a:ln w="12700">
              <a:solidFill>
                <a:srgbClr val="F29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6499" y="626700"/>
              <a:ext cx="2323171" cy="94207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772024" y="2752725"/>
              <a:ext cx="30384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Altestädte: Ozalj, Dubovac, Wasserburg Ribnik</a:t>
              </a:r>
              <a:endParaRPr lang="de-DE" sz="2000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2" name="Picture 11" descr="Stari grad Ozalj-ppt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3025" y="2670810"/>
              <a:ext cx="3048000" cy="2030730"/>
            </a:xfrm>
            <a:prstGeom prst="round2DiagRect">
              <a:avLst/>
            </a:prstGeom>
          </p:spPr>
        </p:pic>
        <p:pic>
          <p:nvPicPr>
            <p:cNvPr id="15" name="Picture 14" descr="Kultura1-Stari grad Dubovac-ppt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1125" y="4947340"/>
              <a:ext cx="3095625" cy="2148786"/>
            </a:xfrm>
            <a:prstGeom prst="round2DiagRect">
              <a:avLst/>
            </a:prstGeom>
          </p:spPr>
        </p:pic>
        <p:pic>
          <p:nvPicPr>
            <p:cNvPr id="16" name="Picture 15" descr="IMG_2445-ppt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81550" y="3621761"/>
              <a:ext cx="3048000" cy="2030730"/>
            </a:xfrm>
            <a:prstGeom prst="round2Diag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15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0" y="0"/>
            <a:ext cx="9144000" cy="6858000"/>
            <a:chOff x="0" y="238125"/>
            <a:chExt cx="9144000" cy="6858000"/>
          </a:xfrm>
        </p:grpSpPr>
        <p:pic>
          <p:nvPicPr>
            <p:cNvPr id="14" name="Slika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38125"/>
              <a:ext cx="9144000" cy="6858000"/>
            </a:xfrm>
            <a:prstGeom prst="rect">
              <a:avLst/>
            </a:prstGeom>
          </p:spPr>
        </p:pic>
        <p:sp>
          <p:nvSpPr>
            <p:cNvPr id="6" name="TekstniOkvir 5"/>
            <p:cNvSpPr txBox="1"/>
            <p:nvPr/>
          </p:nvSpPr>
          <p:spPr>
            <a:xfrm>
              <a:off x="838200" y="1828800"/>
              <a:ext cx="6781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b="1" noProof="1" smtClean="0">
                  <a:solidFill>
                    <a:schemeClr val="accent6"/>
                  </a:solidFill>
                </a:rPr>
                <a:t>REICHES KULTURERBE DER DESTINATION</a:t>
              </a:r>
              <a:endParaRPr lang="de-DE" sz="2800" b="1" noProof="1">
                <a:solidFill>
                  <a:schemeClr val="accent6"/>
                </a:solidFill>
              </a:endParaRPr>
            </a:p>
          </p:txBody>
        </p:sp>
        <p:cxnSp>
          <p:nvCxnSpPr>
            <p:cNvPr id="18" name="Ravni poveznik 17"/>
            <p:cNvCxnSpPr/>
            <p:nvPr/>
          </p:nvCxnSpPr>
          <p:spPr>
            <a:xfrm>
              <a:off x="914400" y="2476964"/>
              <a:ext cx="1009650" cy="0"/>
            </a:xfrm>
            <a:prstGeom prst="line">
              <a:avLst/>
            </a:prstGeom>
            <a:ln w="12700">
              <a:solidFill>
                <a:srgbClr val="F29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6499" y="626700"/>
              <a:ext cx="2323171" cy="94207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42973" y="2590800"/>
              <a:ext cx="51625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Pauliner Klöster Kamensko und Svetice</a:t>
              </a:r>
              <a:endParaRPr lang="de-DE" sz="2000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11" name="Picture 10" descr="DSCF8852-pp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025" y="3432810"/>
            <a:ext cx="4410075" cy="2397978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HR-das_gruene_herz_kroatie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5920" y="1234440"/>
            <a:ext cx="6069330" cy="4551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74" y="369525"/>
            <a:ext cx="2323171" cy="94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7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499" y="360000"/>
            <a:ext cx="2323171" cy="942073"/>
          </a:xfrm>
          <a:prstGeom prst="rect">
            <a:avLst/>
          </a:prstGeom>
        </p:spPr>
      </p:pic>
      <p:pic>
        <p:nvPicPr>
          <p:cNvPr id="14" name="Content Placeholder 13" descr="Plitvicka jezer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676210" y="1553169"/>
            <a:ext cx="3019615" cy="1999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 descr="Sjeverni Velebi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402" y="3940574"/>
            <a:ext cx="3057524" cy="2031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 descr="Risnjak.jpg"/>
          <p:cNvPicPr>
            <a:picLocks noChangeAspect="1"/>
          </p:cNvPicPr>
          <p:nvPr/>
        </p:nvPicPr>
        <p:blipFill>
          <a:blip r:embed="rId6"/>
          <a:srcRect r="5845"/>
          <a:stretch>
            <a:fillRect/>
          </a:stretch>
        </p:blipFill>
        <p:spPr>
          <a:xfrm>
            <a:off x="5381627" y="1809750"/>
            <a:ext cx="2257424" cy="3605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2152650" y="1181100"/>
            <a:ext cx="2600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  </a:t>
            </a:r>
            <a:r>
              <a:rPr lang="en-US" sz="1400" b="1" dirty="0" err="1" smtClean="0">
                <a:solidFill>
                  <a:schemeClr val="accent6"/>
                </a:solidFill>
              </a:rPr>
              <a:t>Der</a:t>
            </a:r>
            <a:r>
              <a:rPr lang="en-US" sz="1400" b="1" dirty="0" smtClean="0">
                <a:solidFill>
                  <a:schemeClr val="accent6"/>
                </a:solidFill>
              </a:rPr>
              <a:t> </a:t>
            </a:r>
            <a:r>
              <a:rPr lang="en-US" sz="1400" b="1" dirty="0" err="1" smtClean="0">
                <a:solidFill>
                  <a:schemeClr val="accent6"/>
                </a:solidFill>
              </a:rPr>
              <a:t>Nationalpark</a:t>
            </a:r>
            <a:r>
              <a:rPr lang="en-US" sz="1400" b="1" dirty="0" smtClean="0">
                <a:solidFill>
                  <a:schemeClr val="accent6"/>
                </a:solidFill>
              </a:rPr>
              <a:t> </a:t>
            </a:r>
            <a:r>
              <a:rPr lang="en-US" sz="1400" b="1" dirty="0" err="1" smtClean="0">
                <a:solidFill>
                  <a:schemeClr val="accent6"/>
                </a:solidFill>
              </a:rPr>
              <a:t>Plitvicer</a:t>
            </a:r>
            <a:r>
              <a:rPr lang="en-US" sz="1400" b="1" dirty="0" smtClean="0">
                <a:solidFill>
                  <a:schemeClr val="accent6"/>
                </a:solidFill>
              </a:rPr>
              <a:t> Seen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53050" y="1390650"/>
            <a:ext cx="2305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       </a:t>
            </a:r>
            <a:r>
              <a:rPr lang="en-US" sz="1400" b="1" dirty="0" err="1" smtClean="0">
                <a:solidFill>
                  <a:schemeClr val="accent6"/>
                </a:solidFill>
              </a:rPr>
              <a:t>Der</a:t>
            </a:r>
            <a:r>
              <a:rPr lang="en-US" sz="1400" b="1" dirty="0" smtClean="0">
                <a:solidFill>
                  <a:schemeClr val="accent6"/>
                </a:solidFill>
              </a:rPr>
              <a:t> </a:t>
            </a:r>
            <a:r>
              <a:rPr lang="en-US" sz="1400" b="1" dirty="0" err="1" smtClean="0">
                <a:solidFill>
                  <a:schemeClr val="accent6"/>
                </a:solidFill>
              </a:rPr>
              <a:t>Nationalpark</a:t>
            </a:r>
            <a:r>
              <a:rPr lang="en-US" sz="1400" b="1" dirty="0" smtClean="0">
                <a:solidFill>
                  <a:schemeClr val="accent6"/>
                </a:solidFill>
              </a:rPr>
              <a:t> </a:t>
            </a:r>
            <a:r>
              <a:rPr lang="en-US" sz="1400" b="1" dirty="0" err="1" smtClean="0">
                <a:solidFill>
                  <a:schemeClr val="accent6"/>
                </a:solidFill>
              </a:rPr>
              <a:t>Risnjak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00275" y="3657600"/>
            <a:ext cx="2552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>
                <a:solidFill>
                  <a:schemeClr val="accent6"/>
                </a:solidFill>
              </a:rPr>
              <a:t>   Der</a:t>
            </a:r>
            <a:r>
              <a:rPr lang="en-US" sz="1400" b="1" dirty="0" smtClean="0">
                <a:solidFill>
                  <a:schemeClr val="accent6"/>
                </a:solidFill>
              </a:rPr>
              <a:t> </a:t>
            </a:r>
            <a:r>
              <a:rPr lang="en-US" sz="1400" b="1" dirty="0" err="1" smtClean="0">
                <a:solidFill>
                  <a:schemeClr val="accent6"/>
                </a:solidFill>
              </a:rPr>
              <a:t>Nationalpark</a:t>
            </a:r>
            <a:r>
              <a:rPr lang="en-US" sz="1400" b="1" dirty="0" smtClean="0">
                <a:solidFill>
                  <a:schemeClr val="accent6"/>
                </a:solidFill>
              </a:rPr>
              <a:t> Nord </a:t>
            </a:r>
            <a:r>
              <a:rPr lang="en-US" sz="1400" b="1" dirty="0" err="1" smtClean="0">
                <a:solidFill>
                  <a:schemeClr val="accent6"/>
                </a:solidFill>
              </a:rPr>
              <a:t>Velebit</a:t>
            </a:r>
            <a:endParaRPr lang="en-US" sz="1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7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838200" y="1828800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</a:rPr>
              <a:t>AKTIVURLAUB</a:t>
            </a:r>
            <a:endParaRPr lang="hr-HR" sz="2000" b="1" dirty="0">
              <a:solidFill>
                <a:schemeClr val="accent6"/>
              </a:solidFill>
            </a:endParaRPr>
          </a:p>
        </p:txBody>
      </p:sp>
      <p:cxnSp>
        <p:nvCxnSpPr>
          <p:cNvPr id="18" name="Ravni poveznik 17"/>
          <p:cNvCxnSpPr/>
          <p:nvPr/>
        </p:nvCxnSpPr>
        <p:spPr>
          <a:xfrm>
            <a:off x="914400" y="2476964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/>
          <p:cNvCxnSpPr/>
          <p:nvPr/>
        </p:nvCxnSpPr>
        <p:spPr>
          <a:xfrm>
            <a:off x="914400" y="4448175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5"/>
          <p:cNvSpPr>
            <a:spLocks noChangeAspect="1"/>
          </p:cNvSpPr>
          <p:nvPr/>
        </p:nvSpPr>
        <p:spPr bwMode="auto">
          <a:xfrm>
            <a:off x="4975197" y="2714624"/>
            <a:ext cx="4168803" cy="4143375"/>
          </a:xfrm>
          <a:custGeom>
            <a:avLst/>
            <a:gdLst>
              <a:gd name="T0" fmla="*/ 1247 w 1247"/>
              <a:gd name="T1" fmla="*/ 0 h 1247"/>
              <a:gd name="T2" fmla="*/ 0 w 1247"/>
              <a:gd name="T3" fmla="*/ 1247 h 1247"/>
              <a:gd name="T4" fmla="*/ 1247 w 1247"/>
              <a:gd name="T5" fmla="*/ 1247 h 1247"/>
              <a:gd name="T6" fmla="*/ 1247 w 1247"/>
              <a:gd name="T7" fmla="*/ 0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7" h="1247">
                <a:moveTo>
                  <a:pt x="1247" y="0"/>
                </a:moveTo>
                <a:cubicBezTo>
                  <a:pt x="558" y="0"/>
                  <a:pt x="0" y="558"/>
                  <a:pt x="0" y="1247"/>
                </a:cubicBezTo>
                <a:cubicBezTo>
                  <a:pt x="1247" y="1247"/>
                  <a:pt x="1247" y="1247"/>
                  <a:pt x="1247" y="1247"/>
                </a:cubicBezTo>
                <a:lnTo>
                  <a:pt x="1247" y="0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 l="-93000" t="-2000" r="-112841" b="-39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499" y="360000"/>
            <a:ext cx="2323171" cy="9420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9625" y="2771775"/>
            <a:ext cx="4619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</a:rPr>
              <a:t>WEIN UND GASTRONOMIE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cxnSp>
        <p:nvCxnSpPr>
          <p:cNvPr id="15" name="Ravni poveznik 18"/>
          <p:cNvCxnSpPr/>
          <p:nvPr/>
        </p:nvCxnSpPr>
        <p:spPr>
          <a:xfrm>
            <a:off x="914400" y="3533775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28674" y="3790950"/>
            <a:ext cx="4657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</a:rPr>
              <a:t>REICHES KULTURERBE DER DESTINATION</a:t>
            </a:r>
            <a:endParaRPr lang="en-US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50"/>
            <a:ext cx="9144000" cy="702945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933450" y="1828799"/>
            <a:ext cx="6686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noProof="1" smtClean="0">
                <a:solidFill>
                  <a:srgbClr val="F29222"/>
                </a:solidFill>
              </a:rPr>
              <a:t>Aktivurlaub</a:t>
            </a:r>
            <a:endParaRPr lang="de-DE" sz="2800" b="1" noProof="1">
              <a:solidFill>
                <a:srgbClr val="F29222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838200" y="2635982"/>
            <a:ext cx="586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Font typeface="Arial" pitchFamily="34" charset="0"/>
              <a:buChar char="•"/>
            </a:pPr>
            <a:endParaRPr lang="de-DE" sz="24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400"/>
              </a:lnSpc>
              <a:buFont typeface="Arial" pitchFamily="34" charset="0"/>
              <a:buChar char="•"/>
            </a:pPr>
            <a:r>
              <a:rPr lang="de-DE" sz="24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Fahrradtourismus</a:t>
            </a:r>
          </a:p>
          <a:p>
            <a:pPr>
              <a:lnSpc>
                <a:spcPts val="2400"/>
              </a:lnSpc>
            </a:pPr>
            <a:endParaRPr lang="de-DE" sz="24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400"/>
              </a:lnSpc>
              <a:buFont typeface="Arial" pitchFamily="34" charset="0"/>
              <a:buChar char="•"/>
            </a:pPr>
            <a:r>
              <a:rPr lang="de-DE" sz="24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Sportangeln – “fangen und freilassen”</a:t>
            </a:r>
          </a:p>
          <a:p>
            <a:pPr>
              <a:lnSpc>
                <a:spcPts val="2400"/>
              </a:lnSpc>
              <a:buFont typeface="Arial" pitchFamily="34" charset="0"/>
              <a:buChar char="•"/>
            </a:pPr>
            <a:endParaRPr lang="de-DE" sz="24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400"/>
              </a:lnSpc>
              <a:buFont typeface="Arial" pitchFamily="34" charset="0"/>
              <a:buChar char="•"/>
            </a:pPr>
            <a:r>
              <a:rPr lang="de-DE" sz="24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Weiher (Kunstseen) und Flüsse</a:t>
            </a:r>
            <a:endParaRPr lang="de-DE" sz="24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8" name="Ravni poveznik 17"/>
          <p:cNvCxnSpPr/>
          <p:nvPr/>
        </p:nvCxnSpPr>
        <p:spPr>
          <a:xfrm>
            <a:off x="895350" y="2591264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/>
          <p:cNvCxnSpPr/>
          <p:nvPr/>
        </p:nvCxnSpPr>
        <p:spPr>
          <a:xfrm>
            <a:off x="885825" y="5000625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5"/>
          <p:cNvSpPr>
            <a:spLocks/>
          </p:cNvSpPr>
          <p:nvPr/>
        </p:nvSpPr>
        <p:spPr bwMode="auto">
          <a:xfrm>
            <a:off x="5867399" y="2724150"/>
            <a:ext cx="3276599" cy="4143375"/>
          </a:xfrm>
          <a:custGeom>
            <a:avLst/>
            <a:gdLst>
              <a:gd name="T0" fmla="*/ 1247 w 1247"/>
              <a:gd name="T1" fmla="*/ 0 h 1247"/>
              <a:gd name="T2" fmla="*/ 0 w 1247"/>
              <a:gd name="T3" fmla="*/ 1247 h 1247"/>
              <a:gd name="T4" fmla="*/ 1247 w 1247"/>
              <a:gd name="T5" fmla="*/ 1247 h 1247"/>
              <a:gd name="T6" fmla="*/ 1247 w 1247"/>
              <a:gd name="T7" fmla="*/ 0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7" h="1247">
                <a:moveTo>
                  <a:pt x="1247" y="0"/>
                </a:moveTo>
                <a:cubicBezTo>
                  <a:pt x="558" y="0"/>
                  <a:pt x="0" y="558"/>
                  <a:pt x="0" y="1247"/>
                </a:cubicBezTo>
                <a:cubicBezTo>
                  <a:pt x="1247" y="1247"/>
                  <a:pt x="1247" y="1247"/>
                  <a:pt x="1247" y="1247"/>
                </a:cubicBezTo>
                <a:lnTo>
                  <a:pt x="1247" y="0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 l="-100000" t="-30000" r="-100000" b="-43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499" y="360000"/>
            <a:ext cx="2323171" cy="94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360000"/>
            <a:ext cx="2323171" cy="942073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838200" y="18288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29222"/>
                </a:solidFill>
              </a:rPr>
              <a:t>Aktivurlaub</a:t>
            </a:r>
            <a:endParaRPr lang="hr-HR" sz="2800" b="1" dirty="0">
              <a:solidFill>
                <a:srgbClr val="F29222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838200" y="2635984"/>
            <a:ext cx="464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400"/>
              </a:lnSpc>
            </a:pP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Abgegrenzte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auf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Karten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eingezeichnete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und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markierte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Radwege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400"/>
              </a:lnSpc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400"/>
              </a:lnSpc>
            </a:pP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Radwege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für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Freizeit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und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Querfeldeinradler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und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für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Mountainbiking</a:t>
            </a:r>
            <a:endParaRPr lang="hr-H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8" name="Ravni poveznik 17"/>
          <p:cNvCxnSpPr/>
          <p:nvPr/>
        </p:nvCxnSpPr>
        <p:spPr>
          <a:xfrm>
            <a:off x="914400" y="2476964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/>
          <p:cNvCxnSpPr/>
          <p:nvPr/>
        </p:nvCxnSpPr>
        <p:spPr>
          <a:xfrm>
            <a:off x="914400" y="4972050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8"/>
          <p:cNvSpPr>
            <a:spLocks/>
          </p:cNvSpPr>
          <p:nvPr/>
        </p:nvSpPr>
        <p:spPr bwMode="auto">
          <a:xfrm>
            <a:off x="6610349" y="9526"/>
            <a:ext cx="2533651" cy="6677024"/>
          </a:xfrm>
          <a:custGeom>
            <a:avLst/>
            <a:gdLst>
              <a:gd name="T0" fmla="*/ 1080 w 1080"/>
              <a:gd name="T1" fmla="*/ 0 h 2160"/>
              <a:gd name="T2" fmla="*/ 0 w 1080"/>
              <a:gd name="T3" fmla="*/ 1080 h 2160"/>
              <a:gd name="T4" fmla="*/ 1080 w 1080"/>
              <a:gd name="T5" fmla="*/ 2160 h 2160"/>
              <a:gd name="T6" fmla="*/ 1080 w 1080"/>
              <a:gd name="T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0" h="2160">
                <a:moveTo>
                  <a:pt x="1080" y="0"/>
                </a:moveTo>
                <a:cubicBezTo>
                  <a:pt x="484" y="0"/>
                  <a:pt x="0" y="483"/>
                  <a:pt x="0" y="1080"/>
                </a:cubicBezTo>
                <a:cubicBezTo>
                  <a:pt x="0" y="1677"/>
                  <a:pt x="484" y="2160"/>
                  <a:pt x="1080" y="2160"/>
                </a:cubicBezTo>
                <a:lnTo>
                  <a:pt x="108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l="-64000" t="-4000" r="-46000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7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838200" y="18288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6"/>
                </a:solidFill>
              </a:rPr>
              <a:t>Aktivurlaub</a:t>
            </a:r>
            <a:endParaRPr lang="hr-HR" sz="2800" b="1" dirty="0">
              <a:solidFill>
                <a:schemeClr val="accent6"/>
              </a:solidFill>
            </a:endParaRPr>
          </a:p>
        </p:txBody>
      </p:sp>
      <p:cxnSp>
        <p:nvCxnSpPr>
          <p:cNvPr id="18" name="Ravni poveznik 17"/>
          <p:cNvCxnSpPr/>
          <p:nvPr/>
        </p:nvCxnSpPr>
        <p:spPr>
          <a:xfrm>
            <a:off x="914400" y="2476964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499" y="626700"/>
            <a:ext cx="2323171" cy="9420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9625" y="2771774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Warme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und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saubere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Flüsse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Korana,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Kupa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Mrežnica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Dobra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Baden,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Rudern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Kanufahren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und Rafting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Aktivni odmor2-Korana-pp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39451"/>
            <a:ext cx="3905250" cy="2618549"/>
          </a:xfrm>
          <a:prstGeom prst="round1Rect">
            <a:avLst/>
          </a:prstGeom>
        </p:spPr>
      </p:pic>
      <p:pic>
        <p:nvPicPr>
          <p:cNvPr id="17" name="Picture 16" descr="Aktivni odmor3-rafting-pp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49901" y="2162175"/>
            <a:ext cx="3594100" cy="2695575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360000"/>
            <a:ext cx="2323171" cy="942073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838200" y="18288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29222"/>
                </a:solidFill>
              </a:rPr>
              <a:t>Aktivurlaub</a:t>
            </a:r>
            <a:endParaRPr lang="hr-HR" sz="2800" b="1" dirty="0">
              <a:solidFill>
                <a:srgbClr val="F29222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838200" y="2635984"/>
            <a:ext cx="464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400"/>
              </a:lnSpc>
            </a:pP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Freizeitgestaltung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>
              <a:lnSpc>
                <a:spcPts val="24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Nordic Walking</a:t>
            </a:r>
          </a:p>
          <a:p>
            <a:pPr>
              <a:lnSpc>
                <a:spcPts val="24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Trekking</a:t>
            </a:r>
          </a:p>
          <a:p>
            <a:pPr>
              <a:lnSpc>
                <a:spcPts val="24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Bergwandern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4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Baden in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Flüssen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8" name="Ravni poveznik 17"/>
          <p:cNvCxnSpPr/>
          <p:nvPr/>
        </p:nvCxnSpPr>
        <p:spPr>
          <a:xfrm>
            <a:off x="914400" y="2476964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/>
          <p:cNvCxnSpPr/>
          <p:nvPr/>
        </p:nvCxnSpPr>
        <p:spPr>
          <a:xfrm>
            <a:off x="914400" y="4972050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8"/>
          <p:cNvSpPr>
            <a:spLocks/>
          </p:cNvSpPr>
          <p:nvPr/>
        </p:nvSpPr>
        <p:spPr bwMode="auto">
          <a:xfrm>
            <a:off x="6267450" y="409576"/>
            <a:ext cx="2876550" cy="5981700"/>
          </a:xfrm>
          <a:custGeom>
            <a:avLst/>
            <a:gdLst>
              <a:gd name="T0" fmla="*/ 1080 w 1080"/>
              <a:gd name="T1" fmla="*/ 0 h 2160"/>
              <a:gd name="T2" fmla="*/ 0 w 1080"/>
              <a:gd name="T3" fmla="*/ 1080 h 2160"/>
              <a:gd name="T4" fmla="*/ 1080 w 1080"/>
              <a:gd name="T5" fmla="*/ 2160 h 2160"/>
              <a:gd name="T6" fmla="*/ 1080 w 1080"/>
              <a:gd name="T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0" h="2160">
                <a:moveTo>
                  <a:pt x="1080" y="0"/>
                </a:moveTo>
                <a:cubicBezTo>
                  <a:pt x="484" y="0"/>
                  <a:pt x="0" y="483"/>
                  <a:pt x="0" y="1080"/>
                </a:cubicBezTo>
                <a:cubicBezTo>
                  <a:pt x="0" y="1677"/>
                  <a:pt x="484" y="2160"/>
                  <a:pt x="1080" y="2160"/>
                </a:cubicBezTo>
                <a:lnTo>
                  <a:pt x="108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l="-100000" t="-5000" r="-75000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7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838200" y="18288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6"/>
                </a:solidFill>
              </a:rPr>
              <a:t>Wein</a:t>
            </a:r>
            <a:r>
              <a:rPr lang="en-US" sz="2800" b="1" dirty="0" smtClean="0">
                <a:solidFill>
                  <a:schemeClr val="accent6"/>
                </a:solidFill>
              </a:rPr>
              <a:t> und </a:t>
            </a:r>
            <a:r>
              <a:rPr lang="en-US" sz="2800" b="1" dirty="0" err="1" smtClean="0">
                <a:solidFill>
                  <a:schemeClr val="accent6"/>
                </a:solidFill>
              </a:rPr>
              <a:t>Gastronomie</a:t>
            </a:r>
            <a:endParaRPr lang="hr-HR" sz="2800" b="1" dirty="0">
              <a:solidFill>
                <a:schemeClr val="accent6"/>
              </a:solidFill>
            </a:endParaRPr>
          </a:p>
        </p:txBody>
      </p:sp>
      <p:cxnSp>
        <p:nvCxnSpPr>
          <p:cNvPr id="18" name="Ravni poveznik 17"/>
          <p:cNvCxnSpPr/>
          <p:nvPr/>
        </p:nvCxnSpPr>
        <p:spPr>
          <a:xfrm>
            <a:off x="914400" y="2476964"/>
            <a:ext cx="1009650" cy="0"/>
          </a:xfrm>
          <a:prstGeom prst="line">
            <a:avLst/>
          </a:prstGeom>
          <a:ln w="12700">
            <a:solidFill>
              <a:srgbClr val="F29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499" y="626700"/>
            <a:ext cx="2323171" cy="9420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19149" y="2771775"/>
            <a:ext cx="5210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Nahrungsmittel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denen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wir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Mahle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zubereiten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autochtone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Früchte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Haarwild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Süßwasserfisch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Käse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Wein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Bier</a:t>
            </a:r>
          </a:p>
          <a:p>
            <a:endParaRPr lang="en-US" sz="2000" dirty="0"/>
          </a:p>
        </p:txBody>
      </p:sp>
      <p:pic>
        <p:nvPicPr>
          <p:cNvPr id="8" name="Picture 7" descr="Vino i gastronomija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203283"/>
            <a:ext cx="4048125" cy="2654718"/>
          </a:xfrm>
          <a:prstGeom prst="roundRect">
            <a:avLst/>
          </a:prstGeom>
        </p:spPr>
      </p:pic>
      <p:pic>
        <p:nvPicPr>
          <p:cNvPr id="9" name="Picture 8" descr="027.JPG"/>
          <p:cNvPicPr>
            <a:picLocks noChangeAspect="1"/>
          </p:cNvPicPr>
          <p:nvPr/>
        </p:nvPicPr>
        <p:blipFill>
          <a:blip r:embed="rId5" cstate="print"/>
          <a:srcRect l="14063" t="13081" r="3281"/>
          <a:stretch>
            <a:fillRect/>
          </a:stretch>
        </p:blipFill>
        <p:spPr>
          <a:xfrm>
            <a:off x="5471138" y="2028826"/>
            <a:ext cx="3672862" cy="253365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290</Words>
  <Application>Microsoft Office PowerPoint</Application>
  <PresentationFormat>On-screen Show (4:3)</PresentationFormat>
  <Paragraphs>65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Zinka Kvakić</dc:creator>
  <cp:lastModifiedBy>Marina Šimun</cp:lastModifiedBy>
  <cp:revision>88</cp:revision>
  <dcterms:created xsi:type="dcterms:W3CDTF">2014-08-18T13:06:45Z</dcterms:created>
  <dcterms:modified xsi:type="dcterms:W3CDTF">2014-10-01T11:31:01Z</dcterms:modified>
</cp:coreProperties>
</file>