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256"/>
        <p:guide pos="5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91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01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6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32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9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47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66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52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09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4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41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E303B-CFC8-44D4-AA8B-AA91405C9669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9D0A-CE71-4B21-9370-D523130CBB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34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hyperlink" Target="2CELLOS%20-%20I%20Will%20Wait%20%5bOFFICIAL%20VIDEO%5d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2CELLOS%20-%20I%20Will%20Wait%20%5bOFFICIAL%20VIDEO%5d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" y="1737790"/>
            <a:ext cx="6878049" cy="2786585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4027696" y="4252929"/>
            <a:ext cx="4038600" cy="1305188"/>
            <a:chOff x="3999121" y="4195948"/>
            <a:chExt cx="4038600" cy="1305188"/>
          </a:xfrm>
        </p:grpSpPr>
        <p:sp>
          <p:nvSpPr>
            <p:cNvPr id="6" name="TekstniOkvir 5"/>
            <p:cNvSpPr txBox="1"/>
            <p:nvPr/>
          </p:nvSpPr>
          <p:spPr>
            <a:xfrm>
              <a:off x="3999121" y="4239515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3999121" y="5239526"/>
              <a:ext cx="4038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Graz</a:t>
              </a:r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2014.</a:t>
              </a:r>
              <a:endParaRPr lang="hr-H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4" name="Ravni poveznik 13"/>
            <p:cNvCxnSpPr/>
            <p:nvPr/>
          </p:nvCxnSpPr>
          <p:spPr>
            <a:xfrm>
              <a:off x="4095750" y="4195948"/>
              <a:ext cx="1009650" cy="0"/>
            </a:xfrm>
            <a:prstGeom prst="line">
              <a:avLst/>
            </a:prstGeom>
            <a:ln w="12700">
              <a:solidFill>
                <a:srgbClr val="F29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>
              <a:off x="4095750" y="5191125"/>
              <a:ext cx="1009650" cy="0"/>
            </a:xfrm>
            <a:prstGeom prst="line">
              <a:avLst/>
            </a:prstGeom>
            <a:ln w="12700">
              <a:solidFill>
                <a:srgbClr val="F29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027696" y="4552552"/>
            <a:ext cx="361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PPS DESTINATION PLITWITZER SEEN</a:t>
            </a:r>
          </a:p>
        </p:txBody>
      </p:sp>
    </p:spTree>
    <p:extLst>
      <p:ext uri="{BB962C8B-B14F-4D97-AF65-F5344CB8AC3E}">
        <p14:creationId xmlns:p14="http://schemas.microsoft.com/office/powerpoint/2010/main" val="28564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Documents and Settings\TZ Plitvicka jezera\Desktop\mo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02" y="1104499"/>
            <a:ext cx="3991042" cy="161841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2521902" y="2905475"/>
            <a:ext cx="3991042" cy="230488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2400" b="1" dirty="0" smtClean="0">
              <a:solidFill>
                <a:srgbClr val="F29222"/>
              </a:solidFill>
            </a:endParaRPr>
          </a:p>
          <a:p>
            <a:r>
              <a:rPr lang="de-DE" sz="2400" b="1" dirty="0" smtClean="0">
                <a:solidFill>
                  <a:srgbClr val="F29222"/>
                </a:solidFill>
              </a:rPr>
              <a:t>WIR BEDANKEN UNS FÜR IHRE AUFMERKSAMKEIT</a:t>
            </a:r>
            <a:r>
              <a:rPr lang="hr-HR" sz="2400" b="1" dirty="0" smtClean="0">
                <a:solidFill>
                  <a:srgbClr val="F29222"/>
                </a:solidFill>
              </a:rPr>
              <a:t>!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Besuche zuerst</a:t>
            </a:r>
            <a:r>
              <a:rPr lang="hr-HR" b="1" dirty="0" smtClean="0">
                <a:solidFill>
                  <a:schemeClr val="tx1"/>
                </a:solidFill>
              </a:rPr>
              <a:t> www.hrvatska365.hr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______________________________</a:t>
            </a:r>
          </a:p>
          <a:p>
            <a:endParaRPr lang="hr-HR" dirty="0" smtClean="0">
              <a:solidFill>
                <a:schemeClr val="tx1"/>
              </a:solidFill>
            </a:endParaRPr>
          </a:p>
          <a:p>
            <a:endParaRPr lang="hr-HR" dirty="0" smtClean="0">
              <a:solidFill>
                <a:schemeClr val="tx1"/>
              </a:solidFill>
            </a:endParaRPr>
          </a:p>
          <a:p>
            <a:endParaRPr lang="hr-HR" u="sng" dirty="0" smtClean="0">
              <a:solidFill>
                <a:schemeClr val="tx1"/>
              </a:solidFill>
            </a:endParaRPr>
          </a:p>
          <a:p>
            <a:endParaRPr lang="hr-HR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7733" y="4391298"/>
            <a:ext cx="952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8370" y="4391298"/>
            <a:ext cx="8667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168" y="4412865"/>
            <a:ext cx="754314" cy="63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89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838200" y="2635984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Tx/>
              <a:buChar char="-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zwischen den Gebirgen Mala Kapela und Lička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Plješevica</a:t>
            </a:r>
            <a:endParaRPr lang="hr-H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VORTEILE:</a:t>
            </a:r>
          </a:p>
          <a:p>
            <a:r>
              <a:rPr lang="hr-HR" sz="1600" dirty="0" smtClean="0"/>
              <a:t>                             </a:t>
            </a:r>
            <a:r>
              <a:rPr lang="de-DE" sz="1600" dirty="0" smtClean="0"/>
              <a:t>gesunde </a:t>
            </a:r>
            <a:r>
              <a:rPr lang="de-DE" sz="1600" dirty="0"/>
              <a:t>und saubere Natur </a:t>
            </a:r>
          </a:p>
          <a:p>
            <a:r>
              <a:rPr lang="hr-HR" sz="1600" dirty="0" smtClean="0"/>
              <a:t>                             </a:t>
            </a:r>
            <a:r>
              <a:rPr lang="de-DE" sz="1600" dirty="0" smtClean="0"/>
              <a:t>Entwicklung </a:t>
            </a:r>
            <a:r>
              <a:rPr lang="de-DE" sz="1600" dirty="0"/>
              <a:t>des Jagd- und Dorftourismus</a:t>
            </a:r>
          </a:p>
          <a:p>
            <a:r>
              <a:rPr lang="hr-HR" sz="1600" dirty="0" smtClean="0"/>
              <a:t>                             </a:t>
            </a:r>
            <a:r>
              <a:rPr lang="de-DE" sz="1600" dirty="0" smtClean="0"/>
              <a:t>Quellen </a:t>
            </a:r>
            <a:r>
              <a:rPr lang="de-DE" sz="1600" dirty="0"/>
              <a:t>des Trinkwassers ...</a:t>
            </a:r>
          </a:p>
          <a:p>
            <a:pPr>
              <a:lnSpc>
                <a:spcPts val="2400"/>
              </a:lnSpc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914400" y="444817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5"/>
          <p:cNvSpPr txBox="1"/>
          <p:nvPr/>
        </p:nvSpPr>
        <p:spPr>
          <a:xfrm>
            <a:off x="828136" y="1699404"/>
            <a:ext cx="7553864" cy="84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29222"/>
                </a:solidFill>
              </a:rPr>
              <a:t>GEOGRAPHISCHE LAGE DER DESTINATION </a:t>
            </a:r>
          </a:p>
          <a:p>
            <a:pPr algn="ctr"/>
            <a:r>
              <a:rPr lang="de-DE" sz="2400" b="1" dirty="0" smtClean="0">
                <a:solidFill>
                  <a:srgbClr val="F29222"/>
                </a:solidFill>
              </a:rPr>
              <a:t>PLITWITZER SEEN</a:t>
            </a:r>
            <a:endParaRPr lang="de-DE" sz="2400" b="1" dirty="0">
              <a:solidFill>
                <a:srgbClr val="F2922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846052" y="3342902"/>
            <a:ext cx="345423" cy="172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ight Arrow 10"/>
          <p:cNvSpPr/>
          <p:nvPr/>
        </p:nvSpPr>
        <p:spPr>
          <a:xfrm>
            <a:off x="1846052" y="3572962"/>
            <a:ext cx="345423" cy="172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ight Arrow 11"/>
          <p:cNvSpPr/>
          <p:nvPr/>
        </p:nvSpPr>
        <p:spPr>
          <a:xfrm>
            <a:off x="1846052" y="3820029"/>
            <a:ext cx="345423" cy="172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2" descr="C:\Documents and Settings\TZ Plitvicka jezera\Desktop\turisticka-zajednica-opcine-plitvicka-jezera-logo-52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929330"/>
            <a:ext cx="963582" cy="72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182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F29222"/>
                </a:solidFill>
              </a:rPr>
              <a:t>Ä</a:t>
            </a:r>
            <a:r>
              <a:rPr lang="hr-HR" sz="2400" b="1">
                <a:solidFill>
                  <a:srgbClr val="F29222"/>
                </a:solidFill>
              </a:rPr>
              <a:t>LTESTER</a:t>
            </a:r>
            <a:r>
              <a:rPr lang="de-DE" sz="2400" b="1">
                <a:solidFill>
                  <a:srgbClr val="F29222"/>
                </a:solidFill>
              </a:rPr>
              <a:t> KROATISCHER </a:t>
            </a:r>
            <a:r>
              <a:rPr lang="hr-HR" sz="2400" b="1">
                <a:solidFill>
                  <a:srgbClr val="F29222"/>
                </a:solidFill>
              </a:rPr>
              <a:t>NA</a:t>
            </a:r>
            <a:r>
              <a:rPr lang="de-DE" sz="2400" b="1">
                <a:solidFill>
                  <a:srgbClr val="F29222"/>
                </a:solidFill>
              </a:rPr>
              <a:t>T</a:t>
            </a:r>
            <a:r>
              <a:rPr lang="hr-HR" sz="2400" b="1">
                <a:solidFill>
                  <a:srgbClr val="F29222"/>
                </a:solidFill>
              </a:rPr>
              <a:t>IONALPARK</a:t>
            </a:r>
            <a:endParaRPr lang="hr-HR" sz="2400" b="1" dirty="0">
              <a:solidFill>
                <a:srgbClr val="F2922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38200" y="2635984"/>
            <a:ext cx="5867400" cy="1608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Tx/>
              <a:buChar char="-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</a:rPr>
              <a:t>einheitliches und bezauberndes Naturphänomen</a:t>
            </a:r>
            <a:endParaRPr lang="hr-HR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Tx/>
              <a:buChar char="-"/>
            </a:pPr>
            <a:endParaRPr lang="hr-HR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Tx/>
              <a:buChar char="-"/>
            </a:pPr>
            <a:r>
              <a:rPr lang="hr-H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16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</a:rPr>
              <a:t>blaugrüne Seen</a:t>
            </a:r>
            <a:endParaRPr lang="hr-HR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Tx/>
              <a:buChar char="-"/>
            </a:pPr>
            <a:endParaRPr lang="hr-HR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Tx/>
              <a:buChar char="-"/>
            </a:pPr>
            <a:r>
              <a:rPr lang="hr-H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UNESCO –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</a:rPr>
              <a:t>erklärt zu einem Teil des Weltkulturerbes</a:t>
            </a: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914400" y="444817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  <p:pic>
        <p:nvPicPr>
          <p:cNvPr id="11" name="Picture 2" descr="C:\Documents and Settings\TZ Plitvicka jezera\Desktop\turisticka-zajednica-opcine-plitvicka-jezera-logo-52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929330"/>
            <a:ext cx="963582" cy="726070"/>
          </a:xfrm>
          <a:prstGeom prst="rect">
            <a:avLst/>
          </a:prstGeom>
          <a:noFill/>
        </p:spPr>
      </p:pic>
      <p:sp>
        <p:nvSpPr>
          <p:cNvPr id="13" name="Freeform 5"/>
          <p:cNvSpPr>
            <a:spLocks/>
          </p:cNvSpPr>
          <p:nvPr/>
        </p:nvSpPr>
        <p:spPr bwMode="auto">
          <a:xfrm>
            <a:off x="5187950" y="2901950"/>
            <a:ext cx="3956050" cy="3956050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 l="-17390" t="2401" r="-82610" b="-4240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182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F29222"/>
                </a:solidFill>
              </a:rPr>
              <a:t>UNTERKUNFT IN DER DESTINATION</a:t>
            </a:r>
            <a:endParaRPr lang="hr-HR" sz="2400" b="1" dirty="0">
              <a:solidFill>
                <a:srgbClr val="F2922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38200" y="2635984"/>
            <a:ext cx="4648200" cy="22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Tx/>
              <a:buChar char="-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</a:rPr>
              <a:t>Hotels</a:t>
            </a:r>
          </a:p>
          <a:p>
            <a:pPr>
              <a:lnSpc>
                <a:spcPts val="2400"/>
              </a:lnSpc>
              <a:buFontTx/>
              <a:buChar char="-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Tx/>
              <a:buChar char="-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</a:rPr>
              <a:t>Pensionen</a:t>
            </a:r>
          </a:p>
          <a:p>
            <a:pPr>
              <a:lnSpc>
                <a:spcPts val="2400"/>
              </a:lnSpc>
              <a:buFontTx/>
              <a:buChar char="-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Tx/>
              <a:buChar char="-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</a:rPr>
              <a:t>Privatunterkunft</a:t>
            </a:r>
          </a:p>
          <a:p>
            <a:pPr>
              <a:lnSpc>
                <a:spcPts val="2400"/>
              </a:lnSpc>
              <a:buFontTx/>
              <a:buChar char="-"/>
            </a:pPr>
            <a:endParaRPr lang="de-DE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Tx/>
              <a:buChar char="-"/>
            </a:pP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</a:rPr>
              <a:t>Campingplätze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914400" y="5034771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>
            <a:spLocks noChangeAspect="1"/>
          </p:cNvSpPr>
          <p:nvPr/>
        </p:nvSpPr>
        <p:spPr bwMode="auto">
          <a:xfrm>
            <a:off x="5220071" y="0"/>
            <a:ext cx="3923929" cy="6858000"/>
          </a:xfrm>
          <a:custGeom>
            <a:avLst/>
            <a:gdLst>
              <a:gd name="T0" fmla="*/ 1080 w 1080"/>
              <a:gd name="T1" fmla="*/ 0 h 2160"/>
              <a:gd name="T2" fmla="*/ 0 w 1080"/>
              <a:gd name="T3" fmla="*/ 1080 h 2160"/>
              <a:gd name="T4" fmla="*/ 1080 w 1080"/>
              <a:gd name="T5" fmla="*/ 2160 h 2160"/>
              <a:gd name="T6" fmla="*/ 1080 w 1080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0" h="2160">
                <a:moveTo>
                  <a:pt x="1080" y="0"/>
                </a:moveTo>
                <a:cubicBezTo>
                  <a:pt x="484" y="0"/>
                  <a:pt x="0" y="483"/>
                  <a:pt x="0" y="1080"/>
                </a:cubicBezTo>
                <a:cubicBezTo>
                  <a:pt x="0" y="1677"/>
                  <a:pt x="484" y="2160"/>
                  <a:pt x="1080" y="2160"/>
                </a:cubicBezTo>
                <a:lnTo>
                  <a:pt x="108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 l="-25692" t="1701" r="-137449" b="-170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" name="Picture 2" descr="C:\Documents and Settings\TZ Plitvicka jezera\Desktop\turisticka-zajednica-opcine-plitvicka-jezera-logo-52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929330"/>
            <a:ext cx="963582" cy="72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niOkvir 5"/>
          <p:cNvSpPr txBox="1"/>
          <p:nvPr/>
        </p:nvSpPr>
        <p:spPr>
          <a:xfrm>
            <a:off x="838200" y="182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29222"/>
                </a:solidFill>
              </a:rPr>
              <a:t>AKTIV</a:t>
            </a:r>
            <a:r>
              <a:rPr lang="de-DE" sz="2400" b="1" dirty="0" smtClean="0">
                <a:solidFill>
                  <a:srgbClr val="F29222"/>
                </a:solidFill>
              </a:rPr>
              <a:t>ER URLAUB</a:t>
            </a:r>
            <a:endParaRPr lang="hr-HR" sz="2400" b="1" dirty="0" smtClean="0">
              <a:solidFill>
                <a:srgbClr val="F2922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7917" y="2667000"/>
            <a:ext cx="5840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150 km </a:t>
            </a:r>
            <a:r>
              <a:rPr lang="de-DE" dirty="0"/>
              <a:t>Wanderwege </a:t>
            </a:r>
            <a:r>
              <a:rPr lang="hr-HR" dirty="0"/>
              <a:t>            4 </a:t>
            </a:r>
            <a:r>
              <a:rPr lang="de-DE" dirty="0"/>
              <a:t>eingerichtete Radwege</a:t>
            </a:r>
            <a:endParaRPr lang="hr-HR" dirty="0"/>
          </a:p>
          <a:p>
            <a:r>
              <a:rPr lang="de-DE" dirty="0"/>
              <a:t>lehrreiche Waldwege-lehrreiche Wege der Waldökosysteme – Wanderweg in den Bergen </a:t>
            </a:r>
            <a:r>
              <a:rPr lang="hr-HR" dirty="0"/>
              <a:t>Medveđak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278036" y="2743200"/>
            <a:ext cx="403563" cy="246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73" y="2504962"/>
            <a:ext cx="748444" cy="62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512" y="3128665"/>
            <a:ext cx="760405" cy="62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eform 5"/>
          <p:cNvSpPr>
            <a:spLocks/>
          </p:cNvSpPr>
          <p:nvPr/>
        </p:nvSpPr>
        <p:spPr bwMode="auto">
          <a:xfrm>
            <a:off x="5201304" y="2901950"/>
            <a:ext cx="3956050" cy="3956050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 l="-6469" t="273" r="-93531" b="-4027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80" y="331553"/>
            <a:ext cx="2323171" cy="942073"/>
          </a:xfrm>
          <a:prstGeom prst="rect">
            <a:avLst/>
          </a:prstGeom>
        </p:spPr>
      </p:pic>
      <p:pic>
        <p:nvPicPr>
          <p:cNvPr id="13" name="Picture 2" descr="C:\Documents and Settings\TZ Plitvicka jezera\Desktop\turisticka-zajednica-opcine-plitvicka-jezera-logo-527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5929330"/>
            <a:ext cx="963582" cy="72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4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niOkvir 5"/>
          <p:cNvSpPr txBox="1"/>
          <p:nvPr/>
        </p:nvSpPr>
        <p:spPr>
          <a:xfrm>
            <a:off x="838200" y="182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29222"/>
                </a:solidFill>
              </a:rPr>
              <a:t>AKTIV</a:t>
            </a:r>
            <a:r>
              <a:rPr lang="de-DE" sz="2400" b="1" dirty="0" smtClean="0">
                <a:solidFill>
                  <a:srgbClr val="F29222"/>
                </a:solidFill>
              </a:rPr>
              <a:t>ER URLAUB </a:t>
            </a:r>
            <a:r>
              <a:rPr lang="hr-HR" sz="2400" b="1" dirty="0" smtClean="0">
                <a:solidFill>
                  <a:srgbClr val="F29222"/>
                </a:solidFill>
              </a:rPr>
              <a:t>(2)</a:t>
            </a:r>
          </a:p>
        </p:txBody>
      </p:sp>
      <p:pic>
        <p:nvPicPr>
          <p:cNvPr id="6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77" y="301391"/>
            <a:ext cx="2323171" cy="9420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3026" y="2622430"/>
            <a:ext cx="593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Bergwanderweg </a:t>
            </a:r>
            <a:r>
              <a:rPr lang="hr-HR" dirty="0"/>
              <a:t>Korenica – Mrsinj Grad – Poljice – Krbavica – Bunić</a:t>
            </a:r>
          </a:p>
          <a:p>
            <a:r>
              <a:rPr lang="hr-HR" dirty="0"/>
              <a:t>Ski</a:t>
            </a:r>
            <a:r>
              <a:rPr lang="de-DE" dirty="0"/>
              <a:t>piste</a:t>
            </a:r>
            <a:r>
              <a:rPr lang="hr-HR" dirty="0"/>
              <a:t> Mukinje</a:t>
            </a:r>
          </a:p>
          <a:p>
            <a:r>
              <a:rPr lang="hr-HR" dirty="0"/>
              <a:t>Bjelopolje – </a:t>
            </a:r>
            <a:r>
              <a:rPr lang="de-DE" dirty="0"/>
              <a:t>P</a:t>
            </a:r>
            <a:r>
              <a:rPr lang="hr-HR" dirty="0"/>
              <a:t>aragliding </a:t>
            </a:r>
            <a:r>
              <a:rPr lang="de-DE" dirty="0"/>
              <a:t>und Drachenfliegen </a:t>
            </a:r>
            <a:endParaRPr lang="hr-H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01" y="2667035"/>
            <a:ext cx="677325" cy="55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00" y="3244897"/>
            <a:ext cx="677325" cy="55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4857760"/>
            <a:ext cx="238123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22" y="4867142"/>
            <a:ext cx="2267744" cy="1776543"/>
          </a:xfrm>
          <a:prstGeom prst="rect">
            <a:avLst/>
          </a:prstGeom>
        </p:spPr>
      </p:pic>
      <p:pic>
        <p:nvPicPr>
          <p:cNvPr id="12" name="Picture 6" descr="C:\Documents and Settings\TZ Plitvicka jezera\Desktop\medvjedjak_pjesac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857760"/>
            <a:ext cx="2380390" cy="1785926"/>
          </a:xfrm>
          <a:prstGeom prst="rect">
            <a:avLst/>
          </a:prstGeom>
          <a:noFill/>
        </p:spPr>
      </p:pic>
      <p:pic>
        <p:nvPicPr>
          <p:cNvPr id="13" name="Picture 2" descr="C:\Documents and Settings\TZ Plitvicka jezera\Desktop\turisticka-zajednica-opcine-plitvicka-jezera-logo-527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4860" y="5857892"/>
            <a:ext cx="1040722" cy="72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8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niOkvir 5"/>
          <p:cNvSpPr txBox="1"/>
          <p:nvPr/>
        </p:nvSpPr>
        <p:spPr>
          <a:xfrm>
            <a:off x="838200" y="182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29222"/>
                </a:solidFill>
              </a:rPr>
              <a:t>AUSFLÜGE</a:t>
            </a:r>
            <a:endParaRPr lang="hr-HR" sz="2400" b="1" dirty="0" smtClean="0">
              <a:solidFill>
                <a:srgbClr val="F29222"/>
              </a:solidFill>
            </a:endParaRPr>
          </a:p>
        </p:txBody>
      </p:sp>
      <p:pic>
        <p:nvPicPr>
          <p:cNvPr id="6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77" y="301391"/>
            <a:ext cx="2323171" cy="9420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758" y="2828835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- </a:t>
            </a:r>
            <a:r>
              <a:rPr lang="de-DE" dirty="0"/>
              <a:t>Besichtigung des Höhlenparks </a:t>
            </a:r>
            <a:r>
              <a:rPr lang="hr-HR" dirty="0"/>
              <a:t>Grabovača</a:t>
            </a:r>
          </a:p>
          <a:p>
            <a:pPr>
              <a:buFontTx/>
              <a:buChar char="-"/>
            </a:pPr>
            <a:r>
              <a:rPr lang="hr-HR" dirty="0"/>
              <a:t> </a:t>
            </a:r>
            <a:r>
              <a:rPr lang="de-DE" dirty="0"/>
              <a:t>Besichtigung der </a:t>
            </a:r>
            <a:r>
              <a:rPr lang="hr-HR" dirty="0"/>
              <a:t>Barać</a:t>
            </a:r>
            <a:r>
              <a:rPr lang="de-DE" dirty="0"/>
              <a:t>-Höhlen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 </a:t>
            </a:r>
            <a:r>
              <a:rPr lang="de-DE" dirty="0"/>
              <a:t>Besichtigung des Memorialzentrums </a:t>
            </a:r>
            <a:r>
              <a:rPr lang="hr-HR" dirty="0"/>
              <a:t> </a:t>
            </a:r>
            <a:endParaRPr lang="de-DE" dirty="0"/>
          </a:p>
          <a:p>
            <a:r>
              <a:rPr lang="de-DE" dirty="0"/>
              <a:t>   </a:t>
            </a:r>
            <a:r>
              <a:rPr lang="hr-HR" dirty="0"/>
              <a:t>„Nikola Tesla”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209691"/>
            <a:ext cx="2500297" cy="364830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Documents and Settings\TZ Plitvicka jezera\Desktop\turisticka-zajednica-opcine-plitvicka-jezera-logo-52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929330"/>
            <a:ext cx="963582" cy="72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" y="0"/>
            <a:ext cx="9144000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57224" y="1000108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29222"/>
                </a:solidFill>
              </a:rPr>
              <a:t>GASTRONOMIE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224" y="1720840"/>
            <a:ext cx="6000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de-DE" dirty="0"/>
              <a:t>Küche von Lika spiegelt  die Lebensgewohnheiten in den Bergen, unter Wäldern und Weideland </a:t>
            </a:r>
          </a:p>
          <a:p>
            <a:endParaRPr lang="de-DE" dirty="0"/>
          </a:p>
          <a:p>
            <a:r>
              <a:rPr lang="de-DE" dirty="0"/>
              <a:t>          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</a:t>
            </a:r>
            <a:r>
              <a:rPr lang="de-DE" dirty="0" smtClean="0"/>
              <a:t> </a:t>
            </a:r>
            <a:r>
              <a:rPr lang="de-DE" dirty="0"/>
              <a:t>DIE BEKANNTESTEN SPEISEN UND  SÜßIGKEITEN:</a:t>
            </a:r>
          </a:p>
          <a:p>
            <a:pPr>
              <a:buFontTx/>
              <a:buChar char="-"/>
            </a:pPr>
            <a:r>
              <a:rPr lang="de-DE" dirty="0"/>
              <a:t> gekochter Mais (Maisbrei),</a:t>
            </a:r>
          </a:p>
          <a:p>
            <a:pPr>
              <a:buFontTx/>
              <a:buChar char="-"/>
            </a:pPr>
            <a:r>
              <a:rPr lang="de-DE" dirty="0"/>
              <a:t> gebackene Kartoffelhälften(sog. </a:t>
            </a:r>
            <a:r>
              <a:rPr lang="de-DE" i="1" dirty="0"/>
              <a:t>police</a:t>
            </a:r>
            <a:r>
              <a:rPr lang="de-DE" dirty="0"/>
              <a:t>),</a:t>
            </a:r>
          </a:p>
          <a:p>
            <a:pPr>
              <a:buFontTx/>
              <a:buChar char="-"/>
            </a:pPr>
            <a:r>
              <a:rPr lang="de-DE" dirty="0"/>
              <a:t> Sauerkraut,</a:t>
            </a:r>
          </a:p>
          <a:p>
            <a:pPr>
              <a:buFontTx/>
              <a:buChar char="-"/>
            </a:pPr>
            <a:r>
              <a:rPr lang="de-DE" dirty="0"/>
              <a:t> Ziegen- und Kuhmilch,</a:t>
            </a:r>
          </a:p>
          <a:p>
            <a:pPr>
              <a:buFontTx/>
              <a:buChar char="-"/>
            </a:pPr>
            <a:r>
              <a:rPr lang="de-DE" dirty="0"/>
              <a:t> Lammfleisch vom Rost, </a:t>
            </a:r>
          </a:p>
          <a:p>
            <a:r>
              <a:rPr lang="de-DE" dirty="0"/>
              <a:t>            - Lika-Krapfen, Quarkstrudel, ...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750" y="2710824"/>
            <a:ext cx="597893" cy="45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77" y="301391"/>
            <a:ext cx="2323171" cy="942073"/>
          </a:xfrm>
          <a:prstGeom prst="rect">
            <a:avLst/>
          </a:prstGeom>
        </p:spPr>
      </p:pic>
      <p:pic>
        <p:nvPicPr>
          <p:cNvPr id="11" name="Picture 2" descr="C:\Documents and Settings\TZ Plitvicka jezera\Desktop\turisticka-zajednica-opcine-plitvicka-jezera-logo-52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929330"/>
            <a:ext cx="963582" cy="72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8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1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Documents and Settings\TZ Plitvicka jezera\Desktop\6c7738150427010a3fd9d45ef9096c2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85728"/>
            <a:ext cx="4643470" cy="6304800"/>
          </a:xfrm>
          <a:prstGeom prst="rect">
            <a:avLst/>
          </a:prstGeom>
          <a:noFill/>
        </p:spPr>
      </p:pic>
      <p:pic>
        <p:nvPicPr>
          <p:cNvPr id="6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23" y="236711"/>
            <a:ext cx="2323171" cy="942073"/>
          </a:xfrm>
          <a:prstGeom prst="rect">
            <a:avLst/>
          </a:prstGeom>
        </p:spPr>
      </p:pic>
      <p:pic>
        <p:nvPicPr>
          <p:cNvPr id="8" name="Picture 2" descr="C:\Documents and Settings\TZ Plitvicka jezera\Desktop\turisticka-zajednica-opcine-plitvicka-jezera-logo-527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929330"/>
            <a:ext cx="963582" cy="72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4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201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Zinka Kvakić</dc:creator>
  <cp:lastModifiedBy>Marina Šimun</cp:lastModifiedBy>
  <cp:revision>34</cp:revision>
  <dcterms:created xsi:type="dcterms:W3CDTF">2014-08-18T13:06:45Z</dcterms:created>
  <dcterms:modified xsi:type="dcterms:W3CDTF">2014-10-01T08:49:51Z</dcterms:modified>
</cp:coreProperties>
</file>