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9" r:id="rId4"/>
    <p:sldId id="266" r:id="rId5"/>
    <p:sldId id="263" r:id="rId6"/>
    <p:sldId id="283" r:id="rId7"/>
    <p:sldId id="264" r:id="rId8"/>
    <p:sldId id="262" r:id="rId9"/>
    <p:sldId id="282" r:id="rId10"/>
    <p:sldId id="267" r:id="rId11"/>
    <p:sldId id="280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81" r:id="rId20"/>
    <p:sldId id="279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2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9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01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4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6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52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09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4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4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9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4095750" y="525935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Graz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Oktober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2014.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4095750" y="4195948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4095750" y="519112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0" y="1485745"/>
            <a:ext cx="6878049" cy="27865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6700" y="4333875"/>
            <a:ext cx="33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SYRMIEN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SLAWONIEN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 noChangeAspect="1"/>
          </p:cNvSpPr>
          <p:nvPr/>
        </p:nvSpPr>
        <p:spPr bwMode="auto">
          <a:xfrm>
            <a:off x="5711825" y="0"/>
            <a:ext cx="3432175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94000" r="-100000" b="-1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Picture 10" descr="Iločka vinska ces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16002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90500" y="3324225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Die Iloker Weinstraße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r-HR" sz="4000" dirty="0">
              <a:solidFill>
                <a:srgbClr val="FF66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50" y="258993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Die wukowarische Nocturne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800600" y="3124200"/>
            <a:ext cx="4343400" cy="37338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22000" r="-10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90600" y="50292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 noChangeAspect="1"/>
          </p:cNvSpPr>
          <p:nvPr/>
        </p:nvSpPr>
        <p:spPr bwMode="auto">
          <a:xfrm>
            <a:off x="5257801" y="0"/>
            <a:ext cx="3886199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85000" r="-9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4400" y="2590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hr-HR" b="1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285750" y="1511586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Fahrradrouten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895600"/>
            <a:ext cx="434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Donau – Eurovelo 6 - 138 km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 Save - 61 km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 Syrmien – 184 km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 l="-963" t="-6001" r="-112841" b="-36535"/>
            </a:stretch>
          </a:blipFill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2" y="381000"/>
            <a:ext cx="8667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5720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28956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 smtClean="0">
              <a:latin typeface="Garamond" pitchFamily="18" charset="0"/>
            </a:endParaRPr>
          </a:p>
        </p:txBody>
      </p:sp>
      <p:sp>
        <p:nvSpPr>
          <p:cNvPr id="13" name="Freeform 8"/>
          <p:cNvSpPr>
            <a:spLocks noChangeAspect="1"/>
          </p:cNvSpPr>
          <p:nvPr/>
        </p:nvSpPr>
        <p:spPr bwMode="auto">
          <a:xfrm>
            <a:off x="5791200" y="0"/>
            <a:ext cx="3352800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l="-67000" t="-2000" r="-2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38200" y="2743200"/>
            <a:ext cx="464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Frucht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-S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chnapsverkostung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Tourismus im ländlichen Raum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Gastronomie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Unterk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ü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nfte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Verbunden mit anderen Routen</a:t>
            </a:r>
          </a:p>
        </p:txBody>
      </p:sp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 l="-963" t="-6001" r="-112841" b="-36535"/>
            </a:stretch>
          </a:blipFill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b="1" dirty="0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371600" y="1600200"/>
            <a:ext cx="5867400" cy="40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hr-HR" sz="2400" dirty="0">
              <a:solidFill>
                <a:srgbClr val="008000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4495800" y="2290464"/>
            <a:ext cx="4648200" cy="4567535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l="-15000" t="-20000" r="-91000" b="-30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-304800" y="1619932"/>
            <a:ext cx="5715000" cy="40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Erlebnisveranstaltungen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685097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Iloker Weinlese,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Ilok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Advent in Slawonien und Syrmien,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Vinkovci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Wukowarische Adventfeierlichkeiten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Vukovar Filmfestival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Vinkovo –Ilok&amp;Vukovo (Weintag)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2672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3886200" y="2971800"/>
            <a:ext cx="5257800" cy="38862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t="-28000" r="-34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74168" y="1524000"/>
            <a:ext cx="3842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Neuigkeiten...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643" y="3567946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Vučedol -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archäologisches Museum,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Vukovar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168" y="28956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HIKING -”Sultans trail”-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internationale Themenroute </a:t>
            </a:r>
          </a:p>
        </p:txBody>
      </p:sp>
      <p:pic>
        <p:nvPicPr>
          <p:cNvPr id="11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9829800" cy="6858000"/>
          </a:xfrm>
          <a:prstGeom prst="rect">
            <a:avLst/>
          </a:prstGeom>
          <a:blipFill>
            <a:blip r:embed="rId3" cstate="print"/>
            <a:stretch>
              <a:fillRect l="-963" t="-6001" r="-112841" b="-36535"/>
            </a:stretch>
          </a:blipFill>
        </p:spPr>
      </p:pic>
      <p:sp>
        <p:nvSpPr>
          <p:cNvPr id="6" name="TekstniOkvir 5"/>
          <p:cNvSpPr txBox="1"/>
          <p:nvPr/>
        </p:nvSpPr>
        <p:spPr>
          <a:xfrm>
            <a:off x="457200" y="1371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b="1" dirty="0">
              <a:solidFill>
                <a:srgbClr val="008000"/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724400" y="3124200"/>
            <a:ext cx="4419600" cy="37338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t="-35000" r="-34000" b="-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-704850" y="1725542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Unterkünfte  Hotels </a:t>
            </a: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4*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699" y="2819400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Hotel “Lav” ****,  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Vukovar 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Kongresszentrum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Hotel “Villa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Lenije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”****, Vinkovci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, wellnesszentrum</a:t>
            </a:r>
          </a:p>
          <a:p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TN “Principovac”****   Ilok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Weinberge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&amp;Golf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5257800" y="3429001"/>
            <a:ext cx="3867150" cy="3400424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6000" t="-16000" r="-31000" b="-21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-990600" y="1548193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Unterkünfte</a:t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3* (Auswahl)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819399"/>
            <a:ext cx="5486400" cy="203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TN “Stari podrumi”, Ilok</a:t>
            </a:r>
          </a:p>
          <a:p>
            <a:pPr>
              <a:lnSpc>
                <a:spcPct val="90000"/>
              </a:lnSpc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neben den Weinkellern und dem Schloss Odescalchi   </a:t>
            </a:r>
          </a:p>
          <a:p>
            <a:pPr>
              <a:lnSpc>
                <a:spcPct val="90000"/>
              </a:lnSpc>
            </a:pPr>
            <a:endParaRPr lang="hr-H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hr-H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Hotel “Dunav”, Ilok</a:t>
            </a:r>
          </a:p>
          <a:p>
            <a:pPr>
              <a:lnSpc>
                <a:spcPct val="90000"/>
              </a:lnSpc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Terrasse an der Donau, Strand, Gehweg, Kongresszentrum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8"/>
          <p:cNvSpPr>
            <a:spLocks noChangeAspect="1"/>
          </p:cNvSpPr>
          <p:nvPr/>
        </p:nvSpPr>
        <p:spPr bwMode="auto">
          <a:xfrm>
            <a:off x="5867401" y="0"/>
            <a:ext cx="3276600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7000" r="-3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762000" y="1295400"/>
            <a:ext cx="457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FF6600"/>
                </a:solidFill>
                <a:latin typeface="Garamond" pitchFamily="18" charset="0"/>
              </a:rPr>
              <a:t> </a:t>
            </a:r>
            <a:endParaRPr lang="hr-HR" sz="32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09799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Wir sind nicht weit weg, sie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können </a:t>
            </a:r>
            <a:endParaRPr lang="hr-H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herkommen mit</a:t>
            </a: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</a:t>
            </a:r>
            <a:r>
              <a:rPr lang="hr-H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dem</a:t>
            </a: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: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1506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Auto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Flugzeug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Fahrrad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Zug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5240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b="1" dirty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754380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4649530"/>
            <a:ext cx="6400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514600"/>
            <a:ext cx="208756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or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1474492" cy="14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jabuka u šeće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1350963" cy="17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foto vsz 0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438400"/>
            <a:ext cx="2438400" cy="14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ASNAB~1\AppData\Local\Temp\Rar$DIa0.057\Golub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371600"/>
            <a:ext cx="2362200" cy="1498600"/>
          </a:xfrm>
          <a:prstGeom prst="rect">
            <a:avLst/>
          </a:prstGeom>
          <a:noFill/>
        </p:spPr>
      </p:pic>
      <p:pic>
        <p:nvPicPr>
          <p:cNvPr id="27" name="Picture 9" descr="DSC038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895600"/>
            <a:ext cx="2209800" cy="17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JASNAB~1\AppData\Local\Temp\Rar$DIa0.856\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191000"/>
            <a:ext cx="1167671" cy="1752600"/>
          </a:xfrm>
          <a:prstGeom prst="rect">
            <a:avLst/>
          </a:prstGeom>
          <a:noFill/>
        </p:spPr>
      </p:pic>
      <p:pic>
        <p:nvPicPr>
          <p:cNvPr id="1028" name="Picture 4" descr="C:\Users\JASNAB~1\AppData\Local\Temp\Rar$DIa0.102\5D3B57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4343400"/>
            <a:ext cx="2362200" cy="15748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143000" y="9144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hr-HR" sz="2000" dirty="0">
              <a:solidFill>
                <a:srgbClr val="FF660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Marijana\Desktop\11dsc_0317_5260f3b5e2a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990600"/>
            <a:ext cx="1173480" cy="1752600"/>
          </a:xfrm>
          <a:prstGeom prst="rect">
            <a:avLst/>
          </a:prstGeom>
          <a:noFill/>
        </p:spPr>
      </p:pic>
      <p:pic>
        <p:nvPicPr>
          <p:cNvPr id="5" name="Picture 3" descr="C:\Users\Marijana\Desktop\BAROKNI CENT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066800"/>
            <a:ext cx="2019631" cy="1209675"/>
          </a:xfrm>
          <a:prstGeom prst="rect">
            <a:avLst/>
          </a:prstGeom>
          <a:noFill/>
        </p:spPr>
      </p:pic>
      <p:pic>
        <p:nvPicPr>
          <p:cNvPr id="9" name="Picture 4" descr="C:\Users\Marijana\Desktop\2.dvorac Odescalchi_Muzej Ilo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6196" y="1206964"/>
            <a:ext cx="1905000" cy="1270000"/>
          </a:xfrm>
          <a:prstGeom prst="rect">
            <a:avLst/>
          </a:prstGeom>
          <a:noFill/>
        </p:spPr>
      </p:pic>
      <p:pic>
        <p:nvPicPr>
          <p:cNvPr id="1029" name="Picture 5" descr="C:\Users\Marijana\Desktop\5D3A5386 Panoram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4724400"/>
            <a:ext cx="3048000" cy="118872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62000" y="0"/>
            <a:ext cx="7696200" cy="33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Drei Städte – ein Reichtum an   Unterschiedlichkeiten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Slika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96" y="340962"/>
            <a:ext cx="2083474" cy="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371600" y="533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b="1" dirty="0">
              <a:solidFill>
                <a:srgbClr val="00B050"/>
              </a:solidFill>
              <a:latin typeface="Lucida Handwriting" pitchFamily="66" charset="0"/>
              <a:cs typeface="Times New Roman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754380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4649530"/>
            <a:ext cx="6400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8382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19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slide 1-1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5200" y="1143000"/>
            <a:ext cx="2195513" cy="2951162"/>
          </a:xfrm>
          <a:prstGeom prst="rect">
            <a:avLst/>
          </a:prstGeom>
          <a:noFill/>
        </p:spPr>
      </p:pic>
      <p:pic>
        <p:nvPicPr>
          <p:cNvPr id="2" name="Picture 2" descr="D:\slike\SLIKE- VUKOVAR\DSC02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19600"/>
            <a:ext cx="2118078" cy="1447800"/>
          </a:xfrm>
          <a:prstGeom prst="rect">
            <a:avLst/>
          </a:prstGeom>
          <a:noFill/>
        </p:spPr>
      </p:pic>
      <p:pic>
        <p:nvPicPr>
          <p:cNvPr id="2051" name="Picture 3" descr="C:\Users\JASNAB~1\AppData\Local\Temp\Rar$DIa0.591\goldschmidt vu 3 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19600"/>
            <a:ext cx="2256522" cy="1447800"/>
          </a:xfrm>
          <a:prstGeom prst="rect">
            <a:avLst/>
          </a:prstGeom>
          <a:noFill/>
        </p:spPr>
      </p:pic>
      <p:pic>
        <p:nvPicPr>
          <p:cNvPr id="21" name="Picture 5" descr="C:\Users\JASNAB~1\AppData\Local\Temp\Rar$DIa0.899\cvece za hot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19600"/>
            <a:ext cx="2260600" cy="1447800"/>
          </a:xfrm>
          <a:prstGeom prst="rect">
            <a:avLst/>
          </a:prstGeom>
          <a:noFill/>
        </p:spPr>
      </p:pic>
      <p:pic>
        <p:nvPicPr>
          <p:cNvPr id="23" name="Slika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 l="-963" t="-6001" r="-112841" b="-36535"/>
            </a:stretch>
          </a:blipFill>
        </p:spPr>
      </p:pic>
      <p:sp>
        <p:nvSpPr>
          <p:cNvPr id="8" name="TekstniOkvir 7"/>
          <p:cNvSpPr txBox="1"/>
          <p:nvPr/>
        </p:nvSpPr>
        <p:spPr>
          <a:xfrm>
            <a:off x="838200" y="4649530"/>
            <a:ext cx="4114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187950" y="1371600"/>
            <a:ext cx="3956050" cy="54864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l="-963" t="-6001" r="-112841" b="-36535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09600" y="2209800"/>
            <a:ext cx="5135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1" y="13716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Willkommen!</a:t>
            </a:r>
            <a:b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441" y="323111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pic>
        <p:nvPicPr>
          <p:cNvPr id="5122" name="Picture 2" descr="C:\Users\Jasna Babić\Desktop\2 rimljana 20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741" y="1524000"/>
            <a:ext cx="6270259" cy="5334000"/>
          </a:xfrm>
          <a:prstGeom prst="rect">
            <a:avLst/>
          </a:prstGeom>
          <a:noFill/>
        </p:spPr>
      </p:pic>
      <p:pic>
        <p:nvPicPr>
          <p:cNvPr id="17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524000"/>
            <a:ext cx="3221037" cy="3790950"/>
          </a:xfrm>
          <a:prstGeom prst="rect">
            <a:avLst/>
          </a:prstGeom>
          <a:blipFill>
            <a:blip r:embed="rId3" cstate="print"/>
            <a:stretch>
              <a:fillRect l="-100421" r="-100421"/>
            </a:stretch>
          </a:blipFill>
        </p:spPr>
      </p:pic>
      <p:sp>
        <p:nvSpPr>
          <p:cNvPr id="11" name="Rectangle 10"/>
          <p:cNvSpPr/>
          <p:nvPr/>
        </p:nvSpPr>
        <p:spPr>
          <a:xfrm>
            <a:off x="990600" y="2590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 smtClean="0">
              <a:solidFill>
                <a:srgbClr val="FF6600"/>
              </a:solidFill>
              <a:latin typeface="Garamond" pitchFamily="18" charset="0"/>
            </a:endParaRPr>
          </a:p>
          <a:p>
            <a:endParaRPr lang="hr-HR" dirty="0" smtClean="0">
              <a:solidFill>
                <a:srgbClr val="FF660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447800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Wo befinden wir uns?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389850"/>
            <a:ext cx="48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an der Donau und Save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in Slawonien und Syrmien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zwischen Straßen- und Eisenbahnstrecken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in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Richtung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Osten-Westen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im Flachlandgebiet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an Hügeln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zwischen Wäldern 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an fünf Flüssen </a:t>
            </a:r>
          </a:p>
        </p:txBody>
      </p:sp>
      <p:pic>
        <p:nvPicPr>
          <p:cNvPr id="13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 l="-963" t="-6001" r="-112841" b="-36535"/>
            </a:stretch>
          </a:blipFill>
        </p:spPr>
      </p:pic>
      <p:sp>
        <p:nvSpPr>
          <p:cNvPr id="6" name="TekstniOkvir 5"/>
          <p:cNvSpPr txBox="1"/>
          <p:nvPr/>
        </p:nvSpPr>
        <p:spPr>
          <a:xfrm>
            <a:off x="838200" y="1447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b="1" dirty="0">
              <a:solidFill>
                <a:srgbClr val="008000"/>
              </a:solidFill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43000" y="35814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5187950" y="1295400"/>
            <a:ext cx="3956050" cy="62484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t="-1000" r="-26000" b="11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66775" y="15240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Eine Destination mit</a:t>
            </a:r>
            <a:r>
              <a:rPr lang="hr-H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: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4858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reicher Flora und Fauna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838200" y="2635984"/>
            <a:ext cx="464820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4649530"/>
            <a:ext cx="4114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2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 noChangeAspect="1"/>
          </p:cNvSpPr>
          <p:nvPr/>
        </p:nvSpPr>
        <p:spPr bwMode="auto">
          <a:xfrm>
            <a:off x="5711825" y="0"/>
            <a:ext cx="3432175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14000" r="-4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-152400" y="3095655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Folkloreveranstaltungen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838200" y="2635984"/>
            <a:ext cx="464820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4649530"/>
            <a:ext cx="4114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5908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1910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/>
          </p:cNvSpPr>
          <p:nvPr/>
        </p:nvSpPr>
        <p:spPr bwMode="auto">
          <a:xfrm>
            <a:off x="2819400" y="2590800"/>
            <a:ext cx="6324600" cy="42672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7000" r="-19000" b="-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-180975" y="3026159"/>
            <a:ext cx="3200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Heritage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2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838200" y="2635984"/>
            <a:ext cx="586740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4649530"/>
            <a:ext cx="411480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38862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4343400" y="2590800"/>
            <a:ext cx="4800600" cy="42672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5000" r="-30000" b="-2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2834150"/>
            <a:ext cx="5307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Einheimische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Delikatessen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ni poveznik 17"/>
          <p:cNvCxnSpPr/>
          <p:nvPr/>
        </p:nvCxnSpPr>
        <p:spPr>
          <a:xfrm>
            <a:off x="914400" y="27432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19100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 noChangeAspect="1"/>
          </p:cNvSpPr>
          <p:nvPr/>
        </p:nvSpPr>
        <p:spPr bwMode="auto">
          <a:xfrm>
            <a:off x="5943599" y="0"/>
            <a:ext cx="3200401" cy="68580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64000" r="-9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838199" y="160972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und das ist nicht alles, heute sind wir noch: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9" y="3352800"/>
            <a:ext cx="525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eine Destination voller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Erlebnisse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2819400" y="2362200"/>
            <a:ext cx="6324600" cy="4495800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-14000" t="-3000" r="-21000" b="-3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28625" y="176659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Die Donau, Flusskreuzfahrtschiffe,Themenrouten</a:t>
            </a: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245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Zinka Kvakić</dc:creator>
  <cp:lastModifiedBy>Marina Šimun</cp:lastModifiedBy>
  <cp:revision>122</cp:revision>
  <dcterms:created xsi:type="dcterms:W3CDTF">2014-08-18T13:06:45Z</dcterms:created>
  <dcterms:modified xsi:type="dcterms:W3CDTF">2014-10-01T09:15:28Z</dcterms:modified>
</cp:coreProperties>
</file>